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28" r:id="rId5"/>
    <p:sldId id="390" r:id="rId6"/>
    <p:sldId id="375" r:id="rId7"/>
    <p:sldId id="387" r:id="rId8"/>
    <p:sldId id="317" r:id="rId9"/>
    <p:sldId id="379" r:id="rId10"/>
    <p:sldId id="380" r:id="rId11"/>
    <p:sldId id="382" r:id="rId12"/>
    <p:sldId id="388" r:id="rId13"/>
    <p:sldId id="384" r:id="rId14"/>
    <p:sldId id="389" r:id="rId15"/>
    <p:sldId id="363" r:id="rId16"/>
    <p:sldId id="394" r:id="rId17"/>
    <p:sldId id="393" r:id="rId18"/>
    <p:sldId id="392" r:id="rId19"/>
    <p:sldId id="391" r:id="rId20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323"/>
    <a:srgbClr val="F0F0F0"/>
    <a:srgbClr val="E3E3E3"/>
    <a:srgbClr val="1688AE"/>
    <a:srgbClr val="C6C6C6"/>
    <a:srgbClr val="231F20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58283" autoAdjust="0"/>
  </p:normalViewPr>
  <p:slideViewPr>
    <p:cSldViewPr>
      <p:cViewPr varScale="1">
        <p:scale>
          <a:sx n="61" d="100"/>
          <a:sy n="61" d="100"/>
        </p:scale>
        <p:origin x="24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4894-90F2-4222-8C10-F64148D64DA6}" type="datetimeFigureOut">
              <a:rPr lang="nb-NO" smtClean="0"/>
              <a:pPr/>
              <a:t>14.03.2018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4293-2BEE-48CD-859B-2D747D0DCCC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15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Presenter deg selv og apoteket du kommer fra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Hensikt med møtet: Informere om en apotektjeneste som kan være aktuell å anbefale til pasienter med astma og kols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075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 tillegg til å gjennomgå inhalasjonsteknikken får pasienten ytterligere rådgivning: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Sikre at pasienten vet når medisinen skal tas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Hvordan sjekke om inhalatoren er tom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Hvordan oppbevare inhalatoren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Det er beregnet at denne tjenesten vil ta i underkant av 10 minutter.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5258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Pasienten</a:t>
            </a:r>
            <a:r>
              <a:rPr lang="nb-NO" baseline="0" dirty="0"/>
              <a:t> får med seg et </a:t>
            </a:r>
            <a:r>
              <a:rPr lang="nb-NO" baseline="0" dirty="0" err="1"/>
              <a:t>infoark</a:t>
            </a:r>
            <a:r>
              <a:rPr lang="nb-NO" baseline="0" dirty="0"/>
              <a:t>. Her noterer farmasøyten hvordan medisinen virker og når den skal tas.  Tips til inhalasjonsteknikken skrives også ned slik at pasienten kan trene på dette videre.</a:t>
            </a:r>
          </a:p>
          <a:p>
            <a:endParaRPr lang="nb-NO" baseline="0" dirty="0"/>
          </a:p>
          <a:p>
            <a:r>
              <a:rPr lang="nb-NO" baseline="0" dirty="0"/>
              <a:t>Farmasøyten vil oppfordre pasienten til å ta kontakt med legen hvis det er store problemer med inhalasjonsteknikken.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608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Opplæringen består i faglige kurs om astma og kols, riktig inhalasjonsteknikk samt tekniske spesifikasjoner om de ulike inhalatorene.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929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Fordi resultatet av Inhalasjonsveiledningen registreres, har vi statistikk på hvor mange som har hatt behov for å få korrigert inhalasjonsteknikken sin.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«Anbefaler oppfølging» innebærer at pasienten ikke fikk til riktig inhalasjonsteknikk i løpet av tjenesten. Løsningen på dette kan være:  bruke inhalasjonskammer, se demonstrasjonsfilmer/øve hjemme og komme tilbake for kontroll eller kontakte lege for å vurdere annen inhalator.</a:t>
            </a:r>
          </a:p>
          <a:p>
            <a:endParaRPr lang="nb-NO" dirty="0"/>
          </a:p>
          <a:p>
            <a:r>
              <a:rPr lang="nb-NO" dirty="0"/>
              <a:t>(Hvis spørsmål: Helsedirektoratet anser ikke Inhalasjonsveiledning som helsehjelp, derfor blir det ikke ført journal).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1070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dirty="0"/>
              <a:t>Denne tabellen viser fordelingen av resultater fra alle Inhalasjonsveiledninger fra mars 2016-feb 2018.  Den viser at de eldre (60-80 år) har størst behov for korreksjon av sin inhalasjonsteknikk, men alle aldersgrupper har behov.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7168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Erfaringene siden oppstart av tjenesten i mars 2016 viser at 7 av 10 trenger korreksjon av inhalasjonsteknikken sin, det er altså stort behov for tjenesten.</a:t>
            </a:r>
          </a:p>
          <a:p>
            <a:endParaRPr lang="nb-NO" dirty="0"/>
          </a:p>
          <a:p>
            <a:r>
              <a:rPr lang="nb-NO" dirty="0"/>
              <a:t>Til nå er det flere kvinner enn menn som har fått tjenesten, men det er like mange som trenger korreksjon hos begge kjønn. </a:t>
            </a:r>
          </a:p>
          <a:p>
            <a:endParaRPr lang="nb-NO" dirty="0"/>
          </a:p>
          <a:p>
            <a:r>
              <a:rPr lang="nb-NO" dirty="0"/>
              <a:t>En undersøkelse i 2016 viste at det bare var 6% av pasientene som ble henvist fra lege. </a:t>
            </a:r>
          </a:p>
          <a:p>
            <a:endParaRPr lang="nb-NO" dirty="0"/>
          </a:p>
          <a:p>
            <a:r>
              <a:rPr lang="nb-NO" dirty="0"/>
              <a:t>Det ble gjennomført en spørreundersøkelse blant pasienter som mottok tjenesten i 2016. Den viser at pasientene er svært fornøyde med tjenesten. </a:t>
            </a:r>
          </a:p>
          <a:p>
            <a:endParaRPr lang="nb-NO" dirty="0"/>
          </a:p>
          <a:p>
            <a:r>
              <a:rPr lang="nb-NO" dirty="0"/>
              <a:t>(Hvis aktuelt: Det ble gjennomført en grundig evaluering av tjenesten i 2016 som viste gode resultater og at effekten av Inhalasjonsveiledning holder seg 3 måneder etter veiledningen. Resultatene fra studien kan foreløpig ikke vises da vi avventer publikasjon i et internasjonalt tidsskrift).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637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 på inhalasjonsveiledning.no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46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Undersøkelser har vist at så mange som 50% bruker inhalasjonsmedisinene sine feil. 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Legemiddelmeldingen (Meld. St. 28 (2014-2015) Riktig bruk – bedre helse) ble det foreslått å utrede muligheten for å innføre standardiserte veiledningstjenester i apotek. 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Helsemyndighetene fulgte opp i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 S (2015-2016) og bevilget 5 mill. kroner til en prøveordning med Inhalasjonsveiledning til pasienter med astma/kols. Bevilgningene er senere videreført. Myndighetene skal gjennomføre en evaluering før tjenesten eventuelt innføres permanent. 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Siden mars 2016 har apotekene tilbudt Inhalasjonsveiledning – en standardisert rådgivningstjeneste til brukere av inhalasjonsmedisiner.  </a:t>
            </a:r>
            <a:endParaRPr lang="nb-NO" dirty="0"/>
          </a:p>
          <a:p>
            <a:endParaRPr lang="nb-NO" dirty="0"/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60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Målsetting</a:t>
            </a:r>
            <a:r>
              <a:rPr lang="nb-NO" baseline="0" dirty="0"/>
              <a:t> med Inhalasjonsveiledning er å: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Forebygge feilbruk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Bedre etterlevelsen av behandlingen</a:t>
            </a:r>
          </a:p>
          <a:p>
            <a:pPr marL="171450" indent="-171450">
              <a:buFontTx/>
              <a:buChar char="-"/>
            </a:pPr>
            <a:endParaRPr lang="nb-NO" baseline="0" dirty="0"/>
          </a:p>
          <a:p>
            <a:pPr marL="0" indent="0">
              <a:buFontTx/>
              <a:buNone/>
            </a:pPr>
            <a:r>
              <a:rPr lang="nb-NO" baseline="0" dirty="0"/>
              <a:t>Inhalasjonsveiledning utføres kun av farmasøyter som har gjennomført opplæring i tjenesten.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28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 tjeneste som kan etterspørres av pasienten selv, og</a:t>
            </a:r>
            <a:r>
              <a:rPr lang="nb-NO" baseline="0" dirty="0"/>
              <a:t> d</a:t>
            </a:r>
            <a:r>
              <a:rPr lang="nb-NO" dirty="0"/>
              <a:t>u som lege kan anbefale den til dine pasienter. </a:t>
            </a:r>
          </a:p>
          <a:p>
            <a:endParaRPr lang="nb-NO" dirty="0"/>
          </a:p>
          <a:p>
            <a:r>
              <a:rPr lang="nb-NO" dirty="0"/>
              <a:t>Apoteket har også</a:t>
            </a:r>
            <a:r>
              <a:rPr lang="nb-NO" baseline="0" dirty="0"/>
              <a:t> anledning til å tilby tjenesten til pasienter som kan ha behov for tjenesten.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63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>
                <a:solidFill>
                  <a:srgbClr val="C00000"/>
                </a:solidFill>
              </a:rPr>
              <a:t>Den standardiserte tjenesten kan tilbys alle astma/kols pasienter som bruker inhalasjonsmedisiner</a:t>
            </a:r>
          </a:p>
          <a:p>
            <a:endParaRPr lang="nb-NO" baseline="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>
                <a:solidFill>
                  <a:srgbClr val="C00000"/>
                </a:solidFill>
              </a:rPr>
              <a:t>Nye brukere – behov for grundig opplæring og tilbakemelding på at man har riktig teknikk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>
                <a:solidFill>
                  <a:srgbClr val="C00000"/>
                </a:solidFill>
              </a:rPr>
              <a:t>Eksisterende brukere – oppfriskning og få en sjekk på at man gjør det riktig.  Årlig sjekk anbefales i terapiretningslinjer.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>
                <a:solidFill>
                  <a:srgbClr val="C00000"/>
                </a:solidFill>
              </a:rPr>
              <a:t>Foreldre og pårørende</a:t>
            </a:r>
          </a:p>
          <a:p>
            <a:endParaRPr lang="nb-NO" baseline="0" dirty="0">
              <a:solidFill>
                <a:srgbClr val="C00000"/>
              </a:solidFill>
            </a:endParaRPr>
          </a:p>
          <a:p>
            <a:r>
              <a:rPr lang="nb-NO" baseline="0" dirty="0">
                <a:solidFill>
                  <a:srgbClr val="C00000"/>
                </a:solidFill>
              </a:rPr>
              <a:t>Tjenesten er offentlig finansiert og pasienten betaler ingen egenandel.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341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</a:t>
            </a:r>
            <a:r>
              <a:rPr lang="nb-NO" baseline="0" dirty="0"/>
              <a:t> </a:t>
            </a:r>
            <a:r>
              <a:rPr lang="nb-NO" dirty="0"/>
              <a:t>vil gjerne vise hvordan tjenesten er bygget opp og hva</a:t>
            </a:r>
            <a:r>
              <a:rPr lang="nb-NO" baseline="0" dirty="0"/>
              <a:t> tjenesten innebærer.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Farmasøyten</a:t>
            </a:r>
            <a:r>
              <a:rPr lang="nb-NO" baseline="0" dirty="0"/>
              <a:t> a</a:t>
            </a:r>
            <a:r>
              <a:rPr lang="nb-NO" dirty="0"/>
              <a:t>vklarer</a:t>
            </a:r>
            <a:r>
              <a:rPr lang="nb-NO" baseline="0" dirty="0"/>
              <a:t> innledningsvis om pasienten har brukt inhalatoren før eller ikke.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65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Hvis pasienten ikke har brukt inhalatoren tidligere, starter farmasøyten med å demonstrere riktig bruk.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944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Deretter viser pasienten selv sin</a:t>
            </a:r>
            <a:r>
              <a:rPr lang="nb-NO" baseline="0" dirty="0"/>
              <a:t> inhalasjonsteknikk for farmasøyten.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Farmasøyten vil observere og gi korrigerende råd dersom det oppdages noe som kan forbedres.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593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Farmasøyten</a:t>
            </a:r>
            <a:r>
              <a:rPr lang="nb-NO" baseline="0" dirty="0"/>
              <a:t> bruker en standardisert sjekkliste for å sikre at alle kritiske steg gjennomgås hver gang.  Her ser dere denne.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4293-2BEE-48CD-859B-2D747D0DCCC8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08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9036000" y="0"/>
            <a:ext cx="108000" cy="6858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17" name="Rektangel 16"/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176017"/>
            <a:ext cx="5274000" cy="675506"/>
          </a:xfrm>
        </p:spPr>
        <p:txBody>
          <a:bodyPr anchor="ctr"/>
          <a:lstStyle>
            <a:lvl1pPr algn="r">
              <a:defRPr i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7600" y="4020691"/>
            <a:ext cx="5274000" cy="694928"/>
          </a:xfrm>
        </p:spPr>
        <p:txBody>
          <a:bodyPr anchor="t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87600" y="4969743"/>
            <a:ext cx="5274000" cy="432048"/>
          </a:xfrm>
        </p:spPr>
        <p:txBody>
          <a:bodyPr anchor="ctr"/>
          <a:lstStyle>
            <a:lvl1pPr algn="r">
              <a:defRPr sz="1800"/>
            </a:lvl1pPr>
          </a:lstStyle>
          <a:p>
            <a:r>
              <a:rPr lang="nb-NO"/>
              <a:t>Dato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87600" y="2511946"/>
            <a:ext cx="5274000" cy="504056"/>
          </a:xfrm>
        </p:spPr>
        <p:txBody>
          <a:bodyPr anchor="ctr"/>
          <a:lstStyle>
            <a:lvl1pPr algn="r">
              <a:defRPr sz="2400"/>
            </a:lvl1pPr>
          </a:lstStyle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rgbClr val="E63323"/>
                </a:solidFill>
              </a:defRPr>
            </a:lvl1pPr>
          </a:lstStyle>
          <a:p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6145200" y="601200"/>
            <a:ext cx="0" cy="6256800"/>
          </a:xfrm>
          <a:prstGeom prst="line">
            <a:avLst/>
          </a:prstGeom>
          <a:ln w="9525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1" y="5916166"/>
            <a:ext cx="3639319" cy="941834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0135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9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 userDrawn="1"/>
        </p:nvSpPr>
        <p:spPr>
          <a:xfrm>
            <a:off x="0" y="5857200"/>
            <a:ext cx="9144000" cy="10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04000"/>
          </a:xfrm>
          <a:solidFill>
            <a:srgbClr val="C6C6C6"/>
          </a:solidFill>
        </p:spPr>
        <p:txBody>
          <a:bodyPr tIns="2808000"/>
          <a:lstStyle>
            <a:lvl1pPr marL="0" indent="0"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6804000"/>
            <a:ext cx="9144000" cy="54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26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5857200"/>
            <a:ext cx="9144000" cy="10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5"/>
          <a:stretch/>
        </p:blipFill>
        <p:spPr>
          <a:xfrm>
            <a:off x="0" y="5879306"/>
            <a:ext cx="557785" cy="911652"/>
          </a:xfrm>
          <a:prstGeom prst="rect">
            <a:avLst/>
          </a:prstGeom>
        </p:spPr>
      </p:pic>
      <p:cxnSp>
        <p:nvCxnSpPr>
          <p:cNvPr id="15" name="Rett linje 14"/>
          <p:cNvCxnSpPr/>
          <p:nvPr userDrawn="1"/>
        </p:nvCxnSpPr>
        <p:spPr>
          <a:xfrm>
            <a:off x="6145200" y="5858223"/>
            <a:ext cx="0" cy="999777"/>
          </a:xfrm>
          <a:prstGeom prst="line">
            <a:avLst/>
          </a:prstGeom>
          <a:ln w="9525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1" y="5916166"/>
            <a:ext cx="3639319" cy="941834"/>
          </a:xfrm>
          <a:prstGeom prst="rect">
            <a:avLst/>
          </a:prstGeom>
        </p:spPr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720000" y="188640"/>
            <a:ext cx="8100472" cy="88887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8" name="Rett linje 17"/>
          <p:cNvCxnSpPr/>
          <p:nvPr userDrawn="1"/>
        </p:nvCxnSpPr>
        <p:spPr>
          <a:xfrm>
            <a:off x="720000" y="1206000"/>
            <a:ext cx="842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 userDrawn="1"/>
        </p:nvSpPr>
        <p:spPr>
          <a:xfrm>
            <a:off x="0" y="6804000"/>
            <a:ext cx="9144000" cy="54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08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5857200"/>
            <a:ext cx="9144000" cy="10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5"/>
          <a:stretch/>
        </p:blipFill>
        <p:spPr>
          <a:xfrm>
            <a:off x="0" y="5879306"/>
            <a:ext cx="557785" cy="911652"/>
          </a:xfrm>
          <a:prstGeom prst="rect">
            <a:avLst/>
          </a:prstGeom>
        </p:spPr>
      </p:pic>
      <p:cxnSp>
        <p:nvCxnSpPr>
          <p:cNvPr id="14" name="Rett linje 13"/>
          <p:cNvCxnSpPr/>
          <p:nvPr userDrawn="1"/>
        </p:nvCxnSpPr>
        <p:spPr>
          <a:xfrm>
            <a:off x="6145200" y="5858223"/>
            <a:ext cx="0" cy="999777"/>
          </a:xfrm>
          <a:prstGeom prst="line">
            <a:avLst/>
          </a:prstGeom>
          <a:ln w="9525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1" y="5916166"/>
            <a:ext cx="3639319" cy="941834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0" y="6804000"/>
            <a:ext cx="9144000" cy="54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382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985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00" y="0"/>
            <a:ext cx="2139700" cy="4526289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5857200"/>
            <a:ext cx="9144000" cy="10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785" cy="6790958"/>
          </a:xfrm>
          <a:prstGeom prst="rect">
            <a:avLst/>
          </a:prstGeom>
        </p:spPr>
      </p:pic>
      <p:cxnSp>
        <p:nvCxnSpPr>
          <p:cNvPr id="11" name="Rett linje 10"/>
          <p:cNvCxnSpPr/>
          <p:nvPr userDrawn="1"/>
        </p:nvCxnSpPr>
        <p:spPr>
          <a:xfrm>
            <a:off x="6145200" y="5858223"/>
            <a:ext cx="0" cy="999777"/>
          </a:xfrm>
          <a:prstGeom prst="line">
            <a:avLst/>
          </a:prstGeom>
          <a:ln w="9525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1" y="5916166"/>
            <a:ext cx="3639319" cy="941834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870564" y="2123331"/>
            <a:ext cx="7948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71200" y="3638007"/>
            <a:ext cx="7949272" cy="19512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9" name="Rektangel 18"/>
          <p:cNvSpPr/>
          <p:nvPr userDrawn="1"/>
        </p:nvSpPr>
        <p:spPr>
          <a:xfrm>
            <a:off x="0" y="6804000"/>
            <a:ext cx="9144000" cy="54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25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 userDrawn="1"/>
        </p:nvSpPr>
        <p:spPr>
          <a:xfrm>
            <a:off x="0" y="5857200"/>
            <a:ext cx="9144000" cy="10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00" y="188640"/>
            <a:ext cx="8100472" cy="88887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04800" y="1581176"/>
            <a:ext cx="3715672" cy="38268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720000" y="1206000"/>
            <a:ext cx="842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bilde 13"/>
          <p:cNvSpPr>
            <a:spLocks noGrp="1"/>
          </p:cNvSpPr>
          <p:nvPr>
            <p:ph type="pic" sz="quarter" idx="13" hasCustomPrompt="1"/>
          </p:nvPr>
        </p:nvSpPr>
        <p:spPr>
          <a:xfrm>
            <a:off x="720725" y="1620000"/>
            <a:ext cx="4104000" cy="3780000"/>
          </a:xfrm>
          <a:solidFill>
            <a:srgbClr val="C6C6C6"/>
          </a:solidFill>
        </p:spPr>
        <p:txBody>
          <a:bodyPr tIns="1314000"/>
          <a:lstStyle>
            <a:lvl1pPr marL="0" indent="0"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5"/>
          <a:stretch/>
        </p:blipFill>
        <p:spPr>
          <a:xfrm>
            <a:off x="0" y="5879306"/>
            <a:ext cx="557785" cy="911652"/>
          </a:xfrm>
          <a:prstGeom prst="rect">
            <a:avLst/>
          </a:prstGeom>
        </p:spPr>
      </p:pic>
      <p:cxnSp>
        <p:nvCxnSpPr>
          <p:cNvPr id="17" name="Rett linje 16"/>
          <p:cNvCxnSpPr/>
          <p:nvPr userDrawn="1"/>
        </p:nvCxnSpPr>
        <p:spPr>
          <a:xfrm>
            <a:off x="6145200" y="5858223"/>
            <a:ext cx="0" cy="999777"/>
          </a:xfrm>
          <a:prstGeom prst="line">
            <a:avLst/>
          </a:prstGeom>
          <a:ln w="9525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1" y="5916166"/>
            <a:ext cx="3639319" cy="941834"/>
          </a:xfrm>
          <a:prstGeom prst="rect">
            <a:avLst/>
          </a:prstGeom>
        </p:spPr>
      </p:pic>
      <p:sp>
        <p:nvSpPr>
          <p:cNvPr id="20" name="Rektangel 19"/>
          <p:cNvSpPr/>
          <p:nvPr userDrawn="1"/>
        </p:nvSpPr>
        <p:spPr>
          <a:xfrm>
            <a:off x="0" y="6804000"/>
            <a:ext cx="9144000" cy="54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71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blå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 userDrawn="1"/>
        </p:nvSpPr>
        <p:spPr>
          <a:xfrm>
            <a:off x="0" y="5857200"/>
            <a:ext cx="9144000" cy="10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00" y="476672"/>
            <a:ext cx="8100472" cy="121109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104800" y="1998000"/>
            <a:ext cx="3715672" cy="3096000"/>
          </a:xfr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000" i="1">
                <a:solidFill>
                  <a:srgbClr val="1688AE"/>
                </a:solidFill>
              </a:defRPr>
            </a:lvl1pPr>
            <a:lvl2pPr>
              <a:spcBef>
                <a:spcPts val="0"/>
              </a:spcBef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720000" y="1816249"/>
            <a:ext cx="842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5"/>
          <a:stretch/>
        </p:blipFill>
        <p:spPr>
          <a:xfrm>
            <a:off x="0" y="5879306"/>
            <a:ext cx="557785" cy="911652"/>
          </a:xfrm>
          <a:prstGeom prst="rect">
            <a:avLst/>
          </a:prstGeom>
        </p:spPr>
      </p:pic>
      <p:cxnSp>
        <p:nvCxnSpPr>
          <p:cNvPr id="17" name="Rett linje 16"/>
          <p:cNvCxnSpPr/>
          <p:nvPr userDrawn="1"/>
        </p:nvCxnSpPr>
        <p:spPr>
          <a:xfrm>
            <a:off x="6145200" y="5858223"/>
            <a:ext cx="0" cy="999777"/>
          </a:xfrm>
          <a:prstGeom prst="line">
            <a:avLst/>
          </a:prstGeom>
          <a:ln w="9525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1" y="5916166"/>
            <a:ext cx="3639319" cy="941834"/>
          </a:xfrm>
          <a:prstGeom prst="rect">
            <a:avLst/>
          </a:prstGeom>
        </p:spPr>
      </p:pic>
      <p:sp>
        <p:nvSpPr>
          <p:cNvPr id="13" name="Plassholder for bilde 13"/>
          <p:cNvSpPr>
            <a:spLocks noGrp="1"/>
          </p:cNvSpPr>
          <p:nvPr>
            <p:ph type="pic" sz="quarter" idx="13" hasCustomPrompt="1"/>
          </p:nvPr>
        </p:nvSpPr>
        <p:spPr>
          <a:xfrm>
            <a:off x="720725" y="1998000"/>
            <a:ext cx="4104000" cy="3096000"/>
          </a:xfrm>
          <a:solidFill>
            <a:srgbClr val="C6C6C6"/>
          </a:solidFill>
        </p:spPr>
        <p:txBody>
          <a:bodyPr tIns="1044000"/>
          <a:lstStyle>
            <a:lvl1pPr marL="0" indent="0"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6804000"/>
            <a:ext cx="9144000" cy="54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02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5857200"/>
            <a:ext cx="9144000" cy="10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6145200" y="5858223"/>
            <a:ext cx="0" cy="999777"/>
          </a:xfrm>
          <a:prstGeom prst="line">
            <a:avLst/>
          </a:prstGeom>
          <a:ln w="9525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1" y="5916166"/>
            <a:ext cx="3639319" cy="941834"/>
          </a:xfrm>
          <a:prstGeom prst="rect">
            <a:avLst/>
          </a:prstGeom>
        </p:spPr>
      </p:pic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5"/>
          </p:nvPr>
        </p:nvSpPr>
        <p:spPr>
          <a:xfrm>
            <a:off x="720000" y="1581176"/>
            <a:ext cx="3715200" cy="3780000"/>
          </a:xfrm>
        </p:spPr>
        <p:txBody>
          <a:bodyPr>
            <a:normAutofit/>
          </a:bodyPr>
          <a:lstStyle>
            <a:lvl1pPr rtl="0">
              <a:lnSpc>
                <a:spcPct val="114000"/>
              </a:lnSpc>
              <a:spcBef>
                <a:spcPts val="1200"/>
              </a:spcBef>
              <a:defRPr sz="1800"/>
            </a:lvl1pPr>
            <a:lvl2pPr rtl="0">
              <a:spcBef>
                <a:spcPts val="1200"/>
              </a:spcBef>
              <a:defRPr sz="1600"/>
            </a:lvl2pPr>
            <a:lvl3pPr rtl="0">
              <a:spcBef>
                <a:spcPts val="1200"/>
              </a:spcBef>
              <a:defRPr sz="1400"/>
            </a:lvl3pPr>
            <a:lvl4pPr rtl="0">
              <a:spcBef>
                <a:spcPts val="1200"/>
              </a:spcBef>
              <a:defRPr sz="1200"/>
            </a:lvl4pPr>
            <a:lvl5pPr rtl="0">
              <a:spcBef>
                <a:spcPts val="1200"/>
              </a:spcBef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720000" y="188640"/>
            <a:ext cx="8100472" cy="88887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6" name="Rett linje 15"/>
          <p:cNvCxnSpPr/>
          <p:nvPr userDrawn="1"/>
        </p:nvCxnSpPr>
        <p:spPr>
          <a:xfrm>
            <a:off x="720000" y="1206000"/>
            <a:ext cx="842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ssholder for innhold 2"/>
          <p:cNvSpPr>
            <a:spLocks noGrp="1"/>
          </p:cNvSpPr>
          <p:nvPr>
            <p:ph idx="1"/>
          </p:nvPr>
        </p:nvSpPr>
        <p:spPr>
          <a:xfrm>
            <a:off x="5104800" y="1581176"/>
            <a:ext cx="3715672" cy="3780000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0" y="6804000"/>
            <a:ext cx="9144000" cy="54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63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 og blå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 userDrawn="1"/>
        </p:nvSpPr>
        <p:spPr>
          <a:xfrm>
            <a:off x="0" y="5857200"/>
            <a:ext cx="9144000" cy="10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00" y="188640"/>
            <a:ext cx="8100472" cy="88887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104800" y="1581176"/>
            <a:ext cx="3715672" cy="3780000"/>
          </a:xfr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000" i="1">
                <a:solidFill>
                  <a:srgbClr val="1688AE"/>
                </a:solidFill>
              </a:defRPr>
            </a:lvl1pPr>
            <a:lvl2pPr>
              <a:spcBef>
                <a:spcPts val="0"/>
              </a:spcBef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720000" y="1206000"/>
            <a:ext cx="842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>
            <a:off x="6145200" y="5858223"/>
            <a:ext cx="0" cy="999777"/>
          </a:xfrm>
          <a:prstGeom prst="line">
            <a:avLst/>
          </a:prstGeom>
          <a:ln w="9525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1" y="5916166"/>
            <a:ext cx="3639319" cy="941834"/>
          </a:xfrm>
          <a:prstGeom prst="rect">
            <a:avLst/>
          </a:prstGeom>
        </p:spPr>
      </p:pic>
      <p:sp>
        <p:nvSpPr>
          <p:cNvPr id="6" name="Plassholder for diagram 5"/>
          <p:cNvSpPr>
            <a:spLocks noGrp="1"/>
          </p:cNvSpPr>
          <p:nvPr>
            <p:ph type="chart" sz="quarter" idx="14" hasCustomPrompt="1"/>
          </p:nvPr>
        </p:nvSpPr>
        <p:spPr>
          <a:xfrm>
            <a:off x="720000" y="1580400"/>
            <a:ext cx="4104000" cy="3780000"/>
          </a:xfrm>
        </p:spPr>
        <p:txBody>
          <a:bodyPr tIns="1314000"/>
          <a:lstStyle>
            <a:lvl1pPr marL="0" indent="0" algn="ctr">
              <a:buNone/>
              <a:defRPr baseline="0"/>
            </a:lvl1pPr>
          </a:lstStyle>
          <a:p>
            <a:r>
              <a:rPr lang="nb-NO" dirty="0"/>
              <a:t>Sett inn graf</a:t>
            </a:r>
          </a:p>
        </p:txBody>
      </p:sp>
      <p:sp>
        <p:nvSpPr>
          <p:cNvPr id="20" name="Rektangel 19"/>
          <p:cNvSpPr/>
          <p:nvPr userDrawn="1"/>
        </p:nvSpPr>
        <p:spPr>
          <a:xfrm>
            <a:off x="0" y="6804000"/>
            <a:ext cx="9144000" cy="54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42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 userDrawn="1"/>
        </p:nvSpPr>
        <p:spPr>
          <a:xfrm>
            <a:off x="0" y="5857200"/>
            <a:ext cx="9144000" cy="10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 hasCustomPrompt="1"/>
          </p:nvPr>
        </p:nvSpPr>
        <p:spPr>
          <a:xfrm>
            <a:off x="720725" y="1998000"/>
            <a:ext cx="7866000" cy="3860223"/>
          </a:xfrm>
          <a:solidFill>
            <a:srgbClr val="C6C6C6"/>
          </a:solidFill>
        </p:spPr>
        <p:txBody>
          <a:bodyPr tIns="1314000"/>
          <a:lstStyle>
            <a:lvl1pPr marL="0" indent="0"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145200" y="5858223"/>
            <a:ext cx="0" cy="999777"/>
          </a:xfrm>
          <a:prstGeom prst="line">
            <a:avLst/>
          </a:prstGeom>
          <a:ln w="9525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1" y="5916166"/>
            <a:ext cx="3639319" cy="941834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0" y="6804000"/>
            <a:ext cx="9144000" cy="54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720000" y="476672"/>
            <a:ext cx="7866000" cy="121109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781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 userDrawn="1"/>
        </p:nvSpPr>
        <p:spPr>
          <a:xfrm>
            <a:off x="0" y="5857200"/>
            <a:ext cx="9144000" cy="10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 hasCustomPrompt="1"/>
          </p:nvPr>
        </p:nvSpPr>
        <p:spPr>
          <a:xfrm>
            <a:off x="720725" y="1998000"/>
            <a:ext cx="3715200" cy="3860223"/>
          </a:xfrm>
          <a:solidFill>
            <a:srgbClr val="C6C6C6"/>
          </a:solidFill>
        </p:spPr>
        <p:txBody>
          <a:bodyPr tIns="1314000"/>
          <a:lstStyle>
            <a:lvl1pPr marL="0" indent="0"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145200" y="5858223"/>
            <a:ext cx="0" cy="999777"/>
          </a:xfrm>
          <a:prstGeom prst="line">
            <a:avLst/>
          </a:prstGeom>
          <a:ln w="9525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1" y="5916166"/>
            <a:ext cx="3639319" cy="941834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0" y="6804000"/>
            <a:ext cx="9144000" cy="54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720000" y="476672"/>
            <a:ext cx="7668424" cy="121109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bilde 13"/>
          <p:cNvSpPr>
            <a:spLocks noGrp="1"/>
          </p:cNvSpPr>
          <p:nvPr>
            <p:ph type="pic" sz="quarter" idx="14" hasCustomPrompt="1"/>
          </p:nvPr>
        </p:nvSpPr>
        <p:spPr>
          <a:xfrm>
            <a:off x="4680000" y="1998000"/>
            <a:ext cx="3715200" cy="3860223"/>
          </a:xfrm>
          <a:solidFill>
            <a:srgbClr val="C6C6C6"/>
          </a:solidFill>
        </p:spPr>
        <p:txBody>
          <a:bodyPr tIns="1314000"/>
          <a:lstStyle>
            <a:lvl1pPr marL="0" indent="0"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322166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5857200"/>
            <a:ext cx="9144000" cy="10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785" cy="679095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47" y="2697472"/>
            <a:ext cx="2212853" cy="416052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70564" y="180297"/>
            <a:ext cx="7948800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71200" y="1694973"/>
            <a:ext cx="7949272" cy="3966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0000" y="6602114"/>
            <a:ext cx="4464496" cy="1534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Dato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20000" y="6386400"/>
            <a:ext cx="4460651" cy="166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19283" y="6172692"/>
            <a:ext cx="576064" cy="16758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Side </a:t>
            </a:r>
            <a:fld id="{322FB10E-19F8-4C68-848E-534F7D6EC1E6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6" name="Rett linje 15"/>
          <p:cNvCxnSpPr/>
          <p:nvPr userDrawn="1"/>
        </p:nvCxnSpPr>
        <p:spPr>
          <a:xfrm>
            <a:off x="6145200" y="5858223"/>
            <a:ext cx="0" cy="999777"/>
          </a:xfrm>
          <a:prstGeom prst="line">
            <a:avLst/>
          </a:prstGeom>
          <a:ln w="9525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1" y="5916166"/>
            <a:ext cx="3639319" cy="941834"/>
          </a:xfrm>
          <a:prstGeom prst="rect">
            <a:avLst/>
          </a:prstGeom>
        </p:spPr>
      </p:pic>
      <p:sp>
        <p:nvSpPr>
          <p:cNvPr id="21" name="Rektangel 20"/>
          <p:cNvSpPr/>
          <p:nvPr userDrawn="1"/>
        </p:nvSpPr>
        <p:spPr>
          <a:xfrm>
            <a:off x="0" y="6804000"/>
            <a:ext cx="9144000" cy="54000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0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9" r:id="rId5"/>
    <p:sldLayoutId id="2147483652" r:id="rId6"/>
    <p:sldLayoutId id="2147483657" r:id="rId7"/>
    <p:sldLayoutId id="2147483658" r:id="rId8"/>
    <p:sldLayoutId id="2147483660" r:id="rId9"/>
    <p:sldLayoutId id="2147483661" r:id="rId10"/>
    <p:sldLayoutId id="2147483654" r:id="rId11"/>
    <p:sldLayoutId id="2147483655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6332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1200"/>
        </a:spcBef>
        <a:buClr>
          <a:srgbClr val="E6332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162000" algn="l" defTabSz="914400" rtl="0" eaLnBrk="1" latinLnBrk="0" hangingPunct="1">
        <a:spcBef>
          <a:spcPts val="1200"/>
        </a:spcBef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23900" indent="-1620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90600" indent="-177800" algn="l" defTabSz="914400" rtl="0" eaLnBrk="1" latinLnBrk="0" hangingPunct="1">
        <a:spcBef>
          <a:spcPts val="1200"/>
        </a:spcBef>
        <a:buFont typeface="Arial" panose="020B0604020202020204" pitchFamily="34" charset="0"/>
        <a:buChar char="­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57300" indent="-177800" algn="l" defTabSz="914400" rtl="0" eaLnBrk="1" latinLnBrk="0" hangingPunct="1">
        <a:spcBef>
          <a:spcPts val="12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9512" y="3113534"/>
            <a:ext cx="5780288" cy="675506"/>
          </a:xfrm>
        </p:spPr>
        <p:txBody>
          <a:bodyPr>
            <a:normAutofit fontScale="90000"/>
          </a:bodyPr>
          <a:lstStyle/>
          <a:p>
            <a:r>
              <a:rPr lang="nb-NO" dirty="0"/>
              <a:t>INHALASJONSVEILEDNING</a:t>
            </a:r>
            <a:br>
              <a:rPr lang="nb-NO" dirty="0"/>
            </a:br>
            <a:r>
              <a:rPr lang="nb-NO" dirty="0"/>
              <a:t> </a:t>
            </a:r>
            <a:r>
              <a:rPr lang="nb-NO" sz="2700" dirty="0"/>
              <a:t>ved bruk av astma og kols - medisiner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B10E-19F8-4C68-848E-534F7D6EC1E6}" type="slidenum">
              <a:rPr lang="nb-NO" smtClean="0"/>
              <a:pPr/>
              <a:t>1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92" y="238339"/>
            <a:ext cx="1390461" cy="13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7" y="0"/>
            <a:ext cx="8671242" cy="66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395536" y="180975"/>
            <a:ext cx="8316912" cy="727075"/>
          </a:xfrm>
        </p:spPr>
        <p:txBody>
          <a:bodyPr>
            <a:normAutofit/>
          </a:bodyPr>
          <a:lstStyle/>
          <a:p>
            <a:pPr algn="ctr"/>
            <a:r>
              <a:rPr lang="nb-NO" dirty="0" err="1">
                <a:solidFill>
                  <a:schemeClr val="tx1"/>
                </a:solidFill>
              </a:rPr>
              <a:t>Infoark</a:t>
            </a:r>
            <a:r>
              <a:rPr lang="nb-NO" dirty="0">
                <a:solidFill>
                  <a:schemeClr val="tx1"/>
                </a:solidFill>
              </a:rPr>
              <a:t> til pasient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46" y="1340768"/>
            <a:ext cx="2772638" cy="393305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82" y="1340768"/>
            <a:ext cx="277263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0564" y="252305"/>
            <a:ext cx="7948800" cy="1016455"/>
          </a:xfrm>
        </p:spPr>
        <p:txBody>
          <a:bodyPr>
            <a:normAutofit/>
          </a:bodyPr>
          <a:lstStyle/>
          <a:p>
            <a:r>
              <a:rPr lang="nb-NO" sz="2800" dirty="0">
                <a:latin typeface="+mn-lt"/>
                <a:ea typeface="+mn-ea"/>
                <a:cs typeface="+mn-cs"/>
              </a:rPr>
              <a:t>Kompetansekrav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1200" y="1772816"/>
            <a:ext cx="6869152" cy="3672408"/>
          </a:xfrm>
        </p:spPr>
        <p:txBody>
          <a:bodyPr>
            <a:noAutofit/>
          </a:bodyPr>
          <a:lstStyle/>
          <a:p>
            <a:r>
              <a:rPr lang="nb-NO" dirty="0"/>
              <a:t>Tjenesten leveres kun av farmasøyter</a:t>
            </a:r>
          </a:p>
          <a:p>
            <a:r>
              <a:rPr lang="nb-NO" dirty="0"/>
              <a:t>Farmasøyten har</a:t>
            </a:r>
          </a:p>
          <a:p>
            <a:pPr marL="566550" lvl="1" indent="-285750">
              <a:buFont typeface="Wingdings" panose="05000000000000000000" pitchFamily="2" charset="2"/>
              <a:buChar char="ü"/>
            </a:pPr>
            <a:r>
              <a:rPr lang="nb-NO" sz="2000" dirty="0">
                <a:latin typeface="+mn-lt"/>
              </a:rPr>
              <a:t>Gjennomført obligatorisk opplæring for tjenesten</a:t>
            </a:r>
          </a:p>
          <a:p>
            <a:pPr marL="566550" lvl="1" indent="-285750">
              <a:buFont typeface="Wingdings" panose="05000000000000000000" pitchFamily="2" charset="2"/>
              <a:buChar char="ü"/>
            </a:pPr>
            <a:r>
              <a:rPr lang="nb-NO" sz="2000" dirty="0">
                <a:latin typeface="+mn-lt"/>
              </a:rPr>
              <a:t>Oppdatert kunnskap om legemiddelbehandling av astma og kols</a:t>
            </a:r>
          </a:p>
        </p:txBody>
      </p:sp>
    </p:spTree>
    <p:extLst>
      <p:ext uri="{BB962C8B-B14F-4D97-AF65-F5344CB8AC3E}">
        <p14:creationId xmlns:p14="http://schemas.microsoft.com/office/powerpoint/2010/main" val="309234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C67C6E0-F248-4F94-A5E0-4B4343D4329A}"/>
              </a:ext>
            </a:extLst>
          </p:cNvPr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55A9E2-2A3F-476D-B0F8-984F6C82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0297"/>
            <a:ext cx="8351820" cy="1143000"/>
          </a:xfrm>
        </p:spPr>
        <p:txBody>
          <a:bodyPr>
            <a:normAutofit/>
          </a:bodyPr>
          <a:lstStyle/>
          <a:p>
            <a:r>
              <a:rPr lang="nb-NO" sz="2800" dirty="0"/>
              <a:t>Resultatet </a:t>
            </a:r>
            <a:r>
              <a:rPr lang="nb-NO" sz="2800"/>
              <a:t>av Inhalasjonsveiledningene </a:t>
            </a:r>
            <a:r>
              <a:rPr lang="nb-NO" sz="2800" dirty="0"/>
              <a:t>registreres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C4DF990-BDFF-42DC-8DC2-FD574D668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597"/>
          <a:stretch/>
        </p:blipFill>
        <p:spPr>
          <a:xfrm>
            <a:off x="251520" y="1926756"/>
            <a:ext cx="6330198" cy="3347056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E44D1E-553E-4BCD-AECF-AAE060CD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EAA960-8A7B-43C7-998F-AAF599C1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F34C34-39DE-4975-9199-D417D76B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322FB10E-19F8-4C68-848E-534F7D6EC1E6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129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33E0419-C199-4834-BB69-07574F82D883}"/>
              </a:ext>
            </a:extLst>
          </p:cNvPr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3638" y="28803"/>
            <a:ext cx="8355725" cy="627777"/>
          </a:xfrm>
        </p:spPr>
        <p:txBody>
          <a:bodyPr>
            <a:noAutofit/>
          </a:bodyPr>
          <a:lstStyle/>
          <a:p>
            <a:r>
              <a:rPr lang="en-GB" sz="2800" dirty="0" err="1"/>
              <a:t>Inhalasjonsveiledning</a:t>
            </a:r>
            <a:r>
              <a:rPr lang="en-GB" sz="2800" dirty="0"/>
              <a:t> </a:t>
            </a:r>
            <a:r>
              <a:rPr lang="en-GB" sz="2800" dirty="0" err="1"/>
              <a:t>er</a:t>
            </a:r>
            <a:r>
              <a:rPr lang="en-GB" sz="2800" dirty="0"/>
              <a:t> </a:t>
            </a:r>
            <a:r>
              <a:rPr lang="en-GB" sz="2800" dirty="0" err="1"/>
              <a:t>nyttig</a:t>
            </a:r>
            <a:r>
              <a:rPr lang="en-GB" sz="2800" dirty="0"/>
              <a:t> for </a:t>
            </a:r>
            <a:r>
              <a:rPr lang="en-GB" sz="2800" dirty="0" err="1"/>
              <a:t>alle</a:t>
            </a:r>
            <a:r>
              <a:rPr lang="en-GB" sz="2800" dirty="0"/>
              <a:t> </a:t>
            </a:r>
            <a:r>
              <a:rPr lang="en-GB" sz="2800" dirty="0" err="1"/>
              <a:t>aldersgrupper</a:t>
            </a:r>
            <a:endParaRPr lang="nb-NO" sz="2800" dirty="0"/>
          </a:p>
        </p:txBody>
      </p:sp>
      <p:pic>
        <p:nvPicPr>
          <p:cNvPr id="3" name="Picture 2" descr="image003">
            <a:extLst>
              <a:ext uri="{FF2B5EF4-FFF2-40B4-BE49-F238E27FC236}">
                <a16:creationId xmlns:a16="http://schemas.microsoft.com/office/drawing/2014/main" id="{09C2697C-F702-4C0E-8F8E-BA360967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" y="962670"/>
            <a:ext cx="792664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24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2AB7CF-C31D-4310-8308-2A916A4A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-141739"/>
            <a:ext cx="7948800" cy="1143000"/>
          </a:xfrm>
        </p:spPr>
        <p:txBody>
          <a:bodyPr>
            <a:normAutofit/>
          </a:bodyPr>
          <a:lstStyle/>
          <a:p>
            <a:r>
              <a:rPr lang="nb-NO" sz="2800" dirty="0"/>
              <a:t>Erfaringer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98A77F-BD85-4B02-B4D9-51DB22A52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7 av 10 pasienter trenger korreksjon av inhalasjonsteknikken sin</a:t>
            </a:r>
          </a:p>
          <a:p>
            <a:r>
              <a:rPr lang="nb-NO" dirty="0"/>
              <a:t>Begge kjønn og alle aldersgrupper trenger korreksjon</a:t>
            </a:r>
          </a:p>
          <a:p>
            <a:r>
              <a:rPr lang="nb-NO" dirty="0">
                <a:latin typeface="+mn-lt"/>
              </a:rPr>
              <a:t>Få leger henviser til tjenesten</a:t>
            </a:r>
          </a:p>
          <a:p>
            <a:r>
              <a:rPr lang="nb-NO" dirty="0"/>
              <a:t>Pasientene er fornøyde med tjenesten</a:t>
            </a:r>
            <a:endParaRPr lang="nb-NO" dirty="0">
              <a:latin typeface="+mn-lt"/>
            </a:endParaRPr>
          </a:p>
          <a:p>
            <a:pPr lvl="1"/>
            <a:endParaRPr lang="nb-NO" dirty="0">
              <a:latin typeface="+mn-lt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5D1B0D-3D99-469A-BD0B-C78E167C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Dato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AE19C7-5FF6-4428-9F3E-C6D9A6E1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F423E3-8C56-4EBD-8317-42CD50C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322FB10E-19F8-4C68-848E-534F7D6EC1E6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494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" y="-625760"/>
            <a:ext cx="9154509" cy="610300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74848" y="4205829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rgbClr val="E63323"/>
                </a:solidFill>
              </a:rPr>
              <a:t>Inhalasjonsveiledning.no</a:t>
            </a:r>
          </a:p>
          <a:p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22268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480"/>
            <a:ext cx="9144000" cy="6626831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11560" y="399867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solidFill>
                  <a:srgbClr val="E63323"/>
                </a:solidFill>
              </a:rPr>
              <a:t>God inhalasjonsteknikk </a:t>
            </a:r>
          </a:p>
          <a:p>
            <a:pPr algn="ctr"/>
            <a:r>
              <a:rPr lang="nb-NO" sz="3600" dirty="0">
                <a:solidFill>
                  <a:srgbClr val="E63323"/>
                </a:solidFill>
              </a:rPr>
              <a:t>får medisinen ned i lungene</a:t>
            </a:r>
          </a:p>
        </p:txBody>
      </p:sp>
    </p:spTree>
    <p:extLst>
      <p:ext uri="{BB962C8B-B14F-4D97-AF65-F5344CB8AC3E}">
        <p14:creationId xmlns:p14="http://schemas.microsoft.com/office/powerpoint/2010/main" val="6498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494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770832" y="2253453"/>
            <a:ext cx="5670630" cy="1708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sz="3000" dirty="0">
                <a:solidFill>
                  <a:srgbClr val="3EACA3"/>
                </a:solidFill>
              </a:rPr>
              <a:t>Pasienten skal vite</a:t>
            </a:r>
          </a:p>
          <a:p>
            <a:r>
              <a:rPr lang="nb-NO" sz="4500" dirty="0">
                <a:solidFill>
                  <a:srgbClr val="3EACA3"/>
                </a:solidFill>
              </a:rPr>
              <a:t>hvordan &amp; når</a:t>
            </a:r>
          </a:p>
          <a:p>
            <a:r>
              <a:rPr lang="nb-NO" sz="3000" dirty="0">
                <a:solidFill>
                  <a:srgbClr val="3EACA3"/>
                </a:solidFill>
              </a:rPr>
              <a:t>inhalatoren skal brukes</a:t>
            </a:r>
          </a:p>
        </p:txBody>
      </p:sp>
    </p:spTree>
    <p:extLst>
      <p:ext uri="{BB962C8B-B14F-4D97-AF65-F5344CB8AC3E}">
        <p14:creationId xmlns:p14="http://schemas.microsoft.com/office/powerpoint/2010/main" val="56088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" y="-531440"/>
            <a:ext cx="9144000" cy="629716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64133" y="2610583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E63323"/>
                </a:solidFill>
              </a:rPr>
              <a:t>Pasient, lege </a:t>
            </a:r>
          </a:p>
          <a:p>
            <a:r>
              <a:rPr lang="nb-NO" sz="3200" dirty="0">
                <a:solidFill>
                  <a:srgbClr val="E63323"/>
                </a:solidFill>
              </a:rPr>
              <a:t>og farmasøyt kan</a:t>
            </a:r>
          </a:p>
          <a:p>
            <a:r>
              <a:rPr lang="nb-NO" sz="3200" dirty="0">
                <a:solidFill>
                  <a:srgbClr val="E63323"/>
                </a:solidFill>
              </a:rPr>
              <a:t>initiere tjenesten</a:t>
            </a:r>
          </a:p>
        </p:txBody>
      </p:sp>
    </p:spTree>
    <p:extLst>
      <p:ext uri="{BB962C8B-B14F-4D97-AF65-F5344CB8AC3E}">
        <p14:creationId xmlns:p14="http://schemas.microsoft.com/office/powerpoint/2010/main" val="136351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0588"/>
            <a:ext cx="1440320" cy="144032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8135"/>
            <a:ext cx="1440320" cy="144032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5682"/>
            <a:ext cx="1440320" cy="144032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339752" y="1627063"/>
            <a:ext cx="502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+mj-lt"/>
              </a:rPr>
              <a:t>Nye brukere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339752" y="323746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+mj-lt"/>
              </a:rPr>
              <a:t>Eksisterende brukere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339752" y="4849915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+mj-lt"/>
              </a:rPr>
              <a:t>Foreldre / pårørende som administrerer inhalasjonsmedisiner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11560" y="25280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E63323"/>
                </a:solidFill>
              </a:rPr>
              <a:t>Hvem kan ha behov for tjenesten?</a:t>
            </a:r>
          </a:p>
        </p:txBody>
      </p:sp>
    </p:spTree>
    <p:extLst>
      <p:ext uri="{BB962C8B-B14F-4D97-AF65-F5344CB8AC3E}">
        <p14:creationId xmlns:p14="http://schemas.microsoft.com/office/powerpoint/2010/main" val="100895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6" y="0"/>
            <a:ext cx="8671246" cy="665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6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6" y="0"/>
            <a:ext cx="8671245" cy="665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4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7" y="0"/>
            <a:ext cx="8671243" cy="66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827088" y="180975"/>
            <a:ext cx="8316912" cy="727075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Sjekkliste for observasjon av inhalasjonsteknikk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3312368" cy="4670158"/>
          </a:xfrm>
          <a:prstGeom prst="rect">
            <a:avLst/>
          </a:prstGeom>
          <a:effectLst>
            <a:outerShdw blurRad="63500" dist="25400" dir="13500000" algn="br" rotWithShape="0">
              <a:schemeClr val="bg1">
                <a:lumMod val="6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988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potekforeningen">
      <a:dk1>
        <a:sysClr val="windowText" lastClr="000000"/>
      </a:dk1>
      <a:lt1>
        <a:sysClr val="window" lastClr="FFFFFF"/>
      </a:lt1>
      <a:dk2>
        <a:srgbClr val="E63323"/>
      </a:dk2>
      <a:lt2>
        <a:srgbClr val="C6C6C6"/>
      </a:lt2>
      <a:accent1>
        <a:srgbClr val="1688AE"/>
      </a:accent1>
      <a:accent2>
        <a:srgbClr val="74B56E"/>
      </a:accent2>
      <a:accent3>
        <a:srgbClr val="F8B704"/>
      </a:accent3>
      <a:accent4>
        <a:srgbClr val="CF2045"/>
      </a:accent4>
      <a:accent5>
        <a:srgbClr val="7EB9D1"/>
      </a:accent5>
      <a:accent6>
        <a:srgbClr val="A9D3A4"/>
      </a:accent6>
      <a:hlink>
        <a:srgbClr val="0000FF"/>
      </a:hlink>
      <a:folHlink>
        <a:srgbClr val="800080"/>
      </a:folHlink>
    </a:clrScheme>
    <a:fontScheme name="Offisiel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3323"/>
        </a:solidFill>
        <a:ln>
          <a:noFill/>
        </a:ln>
      </a:spPr>
      <a:bodyPr rtlCol="0" anchor="ctr"/>
      <a:lstStyle>
        <a:defPPr algn="ctr" rtl="0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d74f21207ce45269754dbcaa1a59a30 xmlns="38617f60-4c9b-423b-b3fd-7f318fd389d0">
      <Terms xmlns="http://schemas.microsoft.com/office/infopath/2007/PartnerControls"/>
    </pd74f21207ce45269754dbcaa1a59a30>
    <Møtedato xmlns="38617f60-4c9b-423b-b3fd-7f318fd389d0" xsi:nil="true"/>
    <TaxCatchAll xmlns="38617f60-4c9b-423b-b3fd-7f318fd389d0"/>
    <j536aabc61804786b17d87c3dfb27c01 xmlns="38617f60-4c9b-423b-b3fd-7f318fd389d0">
      <Terms xmlns="http://schemas.microsoft.com/office/infopath/2007/PartnerControls"/>
    </j536aabc61804786b17d87c3dfb27c01>
    <o17d389264fb41a8ae8b076d39f8477a xmlns="38617f60-4c9b-423b-b3fd-7f318fd389d0">
      <Terms xmlns="http://schemas.microsoft.com/office/infopath/2007/PartnerControls"/>
    </o17d389264fb41a8ae8b076d39f8477a>
    <ied0f2d926b449bb8e0666d256d2a59d xmlns="38617f60-4c9b-423b-b3fd-7f318fd389d0">
      <Terms xmlns="http://schemas.microsoft.com/office/infopath/2007/PartnerControls"/>
    </ied0f2d926b449bb8e0666d256d2a59d>
    <g332fe4ac2044373a5f88a2c495ee6c7 xmlns="38617f60-4c9b-423b-b3fd-7f318fd389d0">
      <Terms xmlns="http://schemas.microsoft.com/office/infopath/2007/PartnerControls"/>
    </g332fe4ac2044373a5f88a2c495ee6c7>
    <pa2315e334c6436daf9b5bf22dea0e3a xmlns="38617f60-4c9b-423b-b3fd-7f318fd389d0">
      <Terms xmlns="http://schemas.microsoft.com/office/infopath/2007/PartnerControls"/>
    </pa2315e334c6436daf9b5bf22dea0e3a>
    <ff79eaf35576492794b66ce8d177c815 xmlns="38617f60-4c9b-423b-b3fd-7f318fd389d0">
      <Terms xmlns="http://schemas.microsoft.com/office/infopath/2007/PartnerControls"/>
    </ff79eaf35576492794b66ce8d177c815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sjon Apotekforeningen" ma:contentTypeID="0x01010027665BC7D4710549882BDEF2EF48168300AD9D7ABCBA2B43439A19FD90F97682600014091CDBD89D5A45A7326BC266D4D999" ma:contentTypeVersion="0" ma:contentTypeDescription="" ma:contentTypeScope="" ma:versionID="e97feb1b357de8cb85750f814bfb1fbf">
  <xsd:schema xmlns:xsd="http://www.w3.org/2001/XMLSchema" xmlns:xs="http://www.w3.org/2001/XMLSchema" xmlns:p="http://schemas.microsoft.com/office/2006/metadata/properties" xmlns:ns2="38617f60-4c9b-423b-b3fd-7f318fd389d0" targetNamespace="http://schemas.microsoft.com/office/2006/metadata/properties" ma:root="true" ma:fieldsID="2ccd402cef5c6da95b688b7c8deb17f6" ns2:_="">
    <xsd:import namespace="38617f60-4c9b-423b-b3fd-7f318fd389d0"/>
    <xsd:element name="properties">
      <xsd:complexType>
        <xsd:sequence>
          <xsd:element name="documentManagement">
            <xsd:complexType>
              <xsd:all>
                <xsd:element ref="ns2:g332fe4ac2044373a5f88a2c495ee6c7" minOccurs="0"/>
                <xsd:element ref="ns2:TaxCatchAll" minOccurs="0"/>
                <xsd:element ref="ns2:TaxCatchAllLabel" minOccurs="0"/>
                <xsd:element ref="ns2:pa2315e334c6436daf9b5bf22dea0e3a" minOccurs="0"/>
                <xsd:element ref="ns2:o17d389264fb41a8ae8b076d39f8477a" minOccurs="0"/>
                <xsd:element ref="ns2:Møtedato" minOccurs="0"/>
                <xsd:element ref="ns2:ied0f2d926b449bb8e0666d256d2a59d" minOccurs="0"/>
                <xsd:element ref="ns2:j536aabc61804786b17d87c3dfb27c01" minOccurs="0"/>
                <xsd:element ref="ns2:pd74f21207ce45269754dbcaa1a59a30" minOccurs="0"/>
                <xsd:element ref="ns2:ff79eaf35576492794b66ce8d177c81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17f60-4c9b-423b-b3fd-7f318fd389d0" elementFormDefault="qualified">
    <xsd:import namespace="http://schemas.microsoft.com/office/2006/documentManagement/types"/>
    <xsd:import namespace="http://schemas.microsoft.com/office/infopath/2007/PartnerControls"/>
    <xsd:element name="g332fe4ac2044373a5f88a2c495ee6c7" ma:index="8" nillable="true" ma:taxonomy="true" ma:internalName="g332fe4ac2044373a5f88a2c495ee6c7" ma:taxonomyFieldName="Arbeidsomr_x00e5_der" ma:displayName="Arbeidsområder" ma:readOnly="false" ma:default="" ma:fieldId="{0332fe4a-c204-4373-a5f8-8a2c495ee6c7}" ma:taxonomyMulti="true" ma:sspId="802b23cb-8031-4700-a80b-a87f4c109c63" ma:termSetId="4befb247-0c75-41dc-a5b9-46a371410923" ma:anchorId="ada1ae18-f60a-48ef-9140-2a38e93a3168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4ea01f8e-8b80-4cea-b317-cc49839f9465}" ma:internalName="TaxCatchAll" ma:showField="CatchAllData" ma:web="132211e4-4084-494d-8fdd-0f60f04369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4ea01f8e-8b80-4cea-b317-cc49839f9465}" ma:internalName="TaxCatchAllLabel" ma:readOnly="true" ma:showField="CatchAllDataLabel" ma:web="132211e4-4084-494d-8fdd-0f60f04369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2315e334c6436daf9b5bf22dea0e3a" ma:index="12" nillable="true" ma:taxonomy="true" ma:internalName="pa2315e334c6436daf9b5bf22dea0e3a" ma:taxonomyFieldName="Dokumenttype" ma:displayName="Dokumenttype" ma:readOnly="false" ma:default="" ma:fieldId="{9a2315e3-34c6-436d-af9b-5bf22dea0e3a}" ma:taxonomyMulti="true" ma:sspId="802b23cb-8031-4700-a80b-a87f4c109c63" ma:termSetId="4befb247-0c75-41dc-a5b9-46a371410923" ma:anchorId="41755e95-b175-400f-9d59-54eafb7b2d1e" ma:open="false" ma:isKeyword="false">
      <xsd:complexType>
        <xsd:sequence>
          <xsd:element ref="pc:Terms" minOccurs="0" maxOccurs="1"/>
        </xsd:sequence>
      </xsd:complexType>
    </xsd:element>
    <xsd:element name="o17d389264fb41a8ae8b076d39f8477a" ma:index="14" nillable="true" ma:taxonomy="true" ma:internalName="o17d389264fb41a8ae8b076d39f8477a" ma:taxonomyFieldName="Egendefinert" ma:displayName="Egendefinert" ma:default="" ma:fieldId="{817d3892-64fb-41a8-ae8b-076d39f8477a}" ma:taxonomyMulti="true" ma:sspId="802b23cb-8031-4700-a80b-a87f4c109c63" ma:termSetId="4befb247-0c75-41dc-a5b9-46a371410923" ma:anchorId="1cb31fba-cd27-4d58-8b1f-895147011b57" ma:open="true" ma:isKeyword="false">
      <xsd:complexType>
        <xsd:sequence>
          <xsd:element ref="pc:Terms" minOccurs="0" maxOccurs="1"/>
        </xsd:sequence>
      </xsd:complexType>
    </xsd:element>
    <xsd:element name="Møtedato" ma:index="16" nillable="true" ma:displayName="Møtedato" ma:format="DateOnly" ma:internalName="M_x00f8_tedato">
      <xsd:simpleType>
        <xsd:restriction base="dms:DateTime"/>
      </xsd:simpleType>
    </xsd:element>
    <xsd:element name="ied0f2d926b449bb8e0666d256d2a59d" ma:index="17" nillable="true" ma:taxonomy="true" ma:internalName="ied0f2d926b449bb8e0666d256d2a59d" ma:taxonomyFieldName="Prosjekter" ma:displayName="Prosjekter" ma:default="" ma:fieldId="{2ed0f2d9-26b4-49bb-8e06-66d256d2a59d}" ma:taxonomyMulti="true" ma:sspId="802b23cb-8031-4700-a80b-a87f4c109c63" ma:termSetId="4befb247-0c75-41dc-a5b9-46a371410923" ma:anchorId="cc62615a-2c21-4aca-b167-ff308cd4946c" ma:open="false" ma:isKeyword="false">
      <xsd:complexType>
        <xsd:sequence>
          <xsd:element ref="pc:Terms" minOccurs="0" maxOccurs="1"/>
        </xsd:sequence>
      </xsd:complexType>
    </xsd:element>
    <xsd:element name="j536aabc61804786b17d87c3dfb27c01" ma:index="19" nillable="true" ma:taxonomy="true" ma:internalName="j536aabc61804786b17d87c3dfb27c01" ma:taxonomyFieldName="Selskap" ma:displayName="Selskap" ma:readOnly="false" ma:default="" ma:fieldId="{3536aabc-6180-4786-b17d-87c3dfb27c01}" ma:taxonomyMulti="true" ma:sspId="802b23cb-8031-4700-a80b-a87f4c109c63" ma:termSetId="4befb247-0c75-41dc-a5b9-46a371410923" ma:anchorId="c49b5e69-813b-494f-9298-b0e5a6c7c7d7" ma:open="false" ma:isKeyword="false">
      <xsd:complexType>
        <xsd:sequence>
          <xsd:element ref="pc:Terms" minOccurs="0" maxOccurs="1"/>
        </xsd:sequence>
      </xsd:complexType>
    </xsd:element>
    <xsd:element name="pd74f21207ce45269754dbcaa1a59a30" ma:index="21" nillable="true" ma:taxonomy="true" ma:internalName="pd74f21207ce45269754dbcaa1a59a30" ma:taxonomyFieldName="Temaer" ma:displayName="Temaer" ma:readOnly="false" ma:default="" ma:fieldId="{9d74f212-07ce-4526-9754-dbcaa1a59a30}" ma:taxonomyMulti="true" ma:sspId="802b23cb-8031-4700-a80b-a87f4c109c63" ma:termSetId="4befb247-0c75-41dc-a5b9-46a371410923" ma:anchorId="98e27f0f-5a1c-4181-908e-b70e4a386781" ma:open="false" ma:isKeyword="false">
      <xsd:complexType>
        <xsd:sequence>
          <xsd:element ref="pc:Terms" minOccurs="0" maxOccurs="1"/>
        </xsd:sequence>
      </xsd:complexType>
    </xsd:element>
    <xsd:element name="ff79eaf35576492794b66ce8d177c815" ma:index="23" nillable="true" ma:taxonomy="true" ma:internalName="ff79eaf35576492794b66ce8d177c815" ma:taxonomyFieldName="Utvalg" ma:displayName="Utvalg" ma:default="" ma:fieldId="{ff79eaf3-5576-4927-94b6-6ce8d177c815}" ma:taxonomyMulti="true" ma:sspId="802b23cb-8031-4700-a80b-a87f4c109c63" ma:termSetId="4befb247-0c75-41dc-a5b9-46a371410923" ma:anchorId="7ee5987a-df58-42d9-9158-6a5aa196b94d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7FAC07-77FD-4FE7-B4ED-21C6F69822E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8617f60-4c9b-423b-b3fd-7f318fd389d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EBE169-3DC3-4BC2-8755-828E0AFA1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17f60-4c9b-423b-b3fd-7f318fd38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729918-F852-43CA-8C4C-195420AAE8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Apotekforeningen2014</Template>
  <TotalTime>2455</TotalTime>
  <Words>866</Words>
  <Application>Microsoft Office PowerPoint</Application>
  <PresentationFormat>Skjermfremvisning (4:3)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Wingdings</vt:lpstr>
      <vt:lpstr>Office-tema</vt:lpstr>
      <vt:lpstr>INHALASJONSVEILEDNING  ved bruk av astma og kols - medisiner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Sjekkliste for observasjon av inhalasjonsteknikk</vt:lpstr>
      <vt:lpstr>PowerPoint-presentasjon</vt:lpstr>
      <vt:lpstr>Infoark til pasient</vt:lpstr>
      <vt:lpstr>Kompetansekrav</vt:lpstr>
      <vt:lpstr>Resultatet av Inhalasjonsveiledningene registreres</vt:lpstr>
      <vt:lpstr>Inhalasjonsveiledning er nyttig for alle aldersgrupper</vt:lpstr>
      <vt:lpstr>Erfaringer</vt:lpstr>
      <vt:lpstr>PowerPoint-presentasjon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Jostein Soldal</dc:creator>
  <dc:description>Template by addpoint.no</dc:description>
  <cp:lastModifiedBy>Vendil Åse</cp:lastModifiedBy>
  <cp:revision>292</cp:revision>
  <cp:lastPrinted>2015-06-24T10:15:56Z</cp:lastPrinted>
  <dcterms:created xsi:type="dcterms:W3CDTF">2015-06-19T10:37:49Z</dcterms:created>
  <dcterms:modified xsi:type="dcterms:W3CDTF">2018-03-14T10:11:56Z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0x01010027665BC7D4710549882BDEF2EF48168300AD9D7ABCBA2B43439A19FD90F97682600014091CDBD89D5A45A7326BC266D4D999</vt:lpwstr>
  </property>
  <property fmtid="{D5CDD505-2E9C-101B-9397-08002B2CF9AE}" pid="4" name="Dokumenttype">
    <vt:lpwstr/>
  </property>
  <property fmtid="{D5CDD505-2E9C-101B-9397-08002B2CF9AE}" pid="5" name="Temaer">
    <vt:lpwstr/>
  </property>
  <property fmtid="{D5CDD505-2E9C-101B-9397-08002B2CF9AE}" pid="6" name="Egendefinert">
    <vt:lpwstr/>
  </property>
  <property fmtid="{D5CDD505-2E9C-101B-9397-08002B2CF9AE}" pid="7" name="Selskap">
    <vt:lpwstr/>
  </property>
  <property fmtid="{D5CDD505-2E9C-101B-9397-08002B2CF9AE}" pid="8" name="Arbeidsområder">
    <vt:lpwstr/>
  </property>
  <property fmtid="{D5CDD505-2E9C-101B-9397-08002B2CF9AE}" pid="9" name="Utvalg">
    <vt:lpwstr/>
  </property>
  <property fmtid="{D5CDD505-2E9C-101B-9397-08002B2CF9AE}" pid="10" name="Prosjekter">
    <vt:lpwstr/>
  </property>
</Properties>
</file>